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8" r:id="rId6"/>
    <p:sldId id="309" r:id="rId7"/>
    <p:sldId id="310" r:id="rId8"/>
    <p:sldId id="311" r:id="rId9"/>
    <p:sldId id="312" r:id="rId10"/>
    <p:sldId id="313" r:id="rId11"/>
    <p:sldId id="31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115" d="100"/>
          <a:sy n="115" d="100"/>
        </p:scale>
        <p:origin x="16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g>
</file>

<file path=ppt/media/image3.jpg>
</file>

<file path=ppt/media/image4.jpg>
</file>

<file path=ppt/media/image5.jpg>
</file>

<file path=ppt/media/image6.png>
</file>

<file path=ppt/media/image7.jpe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10/12/2025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10/12/2025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10/12/2025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10/12/2025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10/12/2025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10/12/2025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10/12/2025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10/12/2025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10/12/2025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10/12/2025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4.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scienceforwork.com/blog/virtual-teams-trust/" TargetMode="External"/><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hyperlink" Target="https://creativecommons.org/licenses/by-nc-nd/3.0/"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pmc.ncbi.nlm.nih.gov/articles/PMC10186448/" TargetMode="External"/><Relationship Id="rId2" Type="http://schemas.openxmlformats.org/officeDocument/2006/relationships/hyperlink" Target="https://www.linkedin.com/pulse/breaking-down-barriers-realising-just-culture-chris-ingram/" TargetMode="External"/><Relationship Id="rId1" Type="http://schemas.openxmlformats.org/officeDocument/2006/relationships/slideLayout" Target="../slideLayouts/slideLayout4.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6600" dirty="0"/>
              <a:t>Creating a Just, Learning Culture.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13971" y="5144734"/>
            <a:ext cx="4829101" cy="1238616"/>
          </a:xfrm>
        </p:spPr>
        <p:txBody>
          <a:bodyPr>
            <a:normAutofit fontScale="77500" lnSpcReduction="20000"/>
          </a:bodyPr>
          <a:lstStyle/>
          <a:p>
            <a:r>
              <a:rPr lang="en-US" dirty="0"/>
              <a:t>Andrew Stiles</a:t>
            </a:r>
          </a:p>
          <a:p>
            <a:r>
              <a:rPr lang="en-US" dirty="0"/>
              <a:t>CSD-380</a:t>
            </a:r>
          </a:p>
          <a:p>
            <a:r>
              <a:rPr lang="en-US" dirty="0"/>
              <a:t>Assignment 9-1</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p:txBody>
          <a:bodyPr>
            <a:normAutofit/>
          </a:bodyPr>
          <a:lstStyle/>
          <a:p>
            <a:r>
              <a:rPr lang="en-US" dirty="0"/>
              <a:t>Agenda</a:t>
            </a:r>
          </a:p>
        </p:txBody>
      </p:sp>
      <p:pic>
        <p:nvPicPr>
          <p:cNvPr id="8" name="Content Placeholder 7" descr="Man with beard wearing blue shirt and navy suit looking at watch holding tan leather passport holder and airplane ticket">
            <a:extLst>
              <a:ext uri="{FF2B5EF4-FFF2-40B4-BE49-F238E27FC236}">
                <a16:creationId xmlns:a16="http://schemas.microsoft.com/office/drawing/2014/main" id="{D01D7377-F41B-B381-2FC3-07D262FFF258}"/>
              </a:ext>
            </a:extLst>
          </p:cNvPr>
          <p:cNvPicPr>
            <a:picLocks noGrp="1" noChangeAspect="1"/>
          </p:cNvPicPr>
          <p:nvPr>
            <p:ph sz="half" idx="2"/>
          </p:nvPr>
        </p:nvPicPr>
        <p:blipFill>
          <a:blip r:embed="rId3"/>
          <a:stretch>
            <a:fillRect/>
          </a:stretch>
        </p:blipFill>
        <p:spPr>
          <a:xfrm>
            <a:off x="6516688" y="2448719"/>
            <a:ext cx="4638675" cy="3092450"/>
          </a:xfrm>
          <a:prstGeom prst="ellipse">
            <a:avLst/>
          </a:prstGeom>
          <a:ln>
            <a:noFill/>
          </a:ln>
          <a:effectLst>
            <a:softEdge rad="112500"/>
          </a:effectLst>
        </p:spPr>
      </p:pic>
      <p:sp>
        <p:nvSpPr>
          <p:cNvPr id="9" name="Rectangle 1">
            <a:extLst>
              <a:ext uri="{FF2B5EF4-FFF2-40B4-BE49-F238E27FC236}">
                <a16:creationId xmlns:a16="http://schemas.microsoft.com/office/drawing/2014/main" id="{E944D052-2F48-8D0C-3694-17F6913E02EA}"/>
              </a:ext>
            </a:extLst>
          </p:cNvPr>
          <p:cNvSpPr>
            <a:spLocks noGrp="1" noChangeArrowheads="1"/>
          </p:cNvSpPr>
          <p:nvPr>
            <p:ph sz="half" idx="1"/>
          </p:nvPr>
        </p:nvSpPr>
        <p:spPr bwMode="auto">
          <a:xfrm>
            <a:off x="1097280" y="2326847"/>
            <a:ext cx="4119846" cy="3336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Introduction to Just Culture</a:t>
            </a:r>
          </a:p>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Common Barriers and Challenges</a:t>
            </a:r>
          </a:p>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Organizational and Cultural Resistance</a:t>
            </a:r>
          </a:p>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Leadership and Communication Gaps</a:t>
            </a:r>
          </a:p>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Lessons Learned and Conclusion</a:t>
            </a:r>
          </a:p>
          <a:p>
            <a:pPr marL="342900" indent="-342900" eaLnBrk="0" fontAlgn="base" hangingPunct="0">
              <a:lnSpc>
                <a:spcPct val="200000"/>
              </a:lnSpc>
              <a:spcBef>
                <a:spcPct val="0"/>
              </a:spcBef>
              <a:spcAft>
                <a:spcPct val="0"/>
              </a:spcAft>
              <a:buClrTx/>
              <a:buSzTx/>
              <a:buFont typeface="+mj-lt"/>
              <a:buAutoNum type="arabicPeriod"/>
            </a:pPr>
            <a:r>
              <a:rPr kumimoji="0" lang="en-US" altLang="en-US" sz="1800" b="0" i="0" u="none" strike="noStrike" cap="none" normalizeH="0" baseline="0" dirty="0">
                <a:ln>
                  <a:noFill/>
                </a:ln>
                <a:solidFill>
                  <a:schemeClr val="tx1"/>
                </a:solidFill>
                <a:effectLst/>
              </a:rPr>
              <a:t>Sources</a:t>
            </a:r>
          </a:p>
        </p:txBody>
      </p:sp>
    </p:spTree>
    <p:extLst>
      <p:ext uri="{BB962C8B-B14F-4D97-AF65-F5344CB8AC3E}">
        <p14:creationId xmlns:p14="http://schemas.microsoft.com/office/powerpoint/2010/main" val="26552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0A0572-2E48-54A8-3192-B04434264C2F}"/>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4000" dirty="0"/>
              <a:t>Introduction to Just Culture</a:t>
            </a:r>
          </a:p>
        </p:txBody>
      </p:sp>
      <p:cxnSp>
        <p:nvCxnSpPr>
          <p:cNvPr id="17" name="Straight Connector 16">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A8C591-D1BB-7E08-5083-CB2D76DFA40A}"/>
              </a:ext>
            </a:extLst>
          </p:cNvPr>
          <p:cNvSpPr>
            <a:spLocks noGrp="1"/>
          </p:cNvSpPr>
          <p:nvPr>
            <p:ph sz="half" idx="1"/>
          </p:nvPr>
        </p:nvSpPr>
        <p:spPr>
          <a:xfrm>
            <a:off x="858064" y="2639379"/>
            <a:ext cx="3674179" cy="3341139"/>
          </a:xfrm>
        </p:spPr>
        <p:txBody>
          <a:bodyPr vert="horz" lIns="0" tIns="45720" rIns="0" bIns="45720" rtlCol="0">
            <a:normAutofit/>
          </a:bodyPr>
          <a:lstStyle/>
          <a:p>
            <a:pPr>
              <a:lnSpc>
                <a:spcPct val="90000"/>
              </a:lnSpc>
            </a:pPr>
            <a:r>
              <a:rPr lang="en-US" sz="1700" dirty="0"/>
              <a:t>A </a:t>
            </a:r>
            <a:r>
              <a:rPr lang="en-US" sz="1700" i="1" dirty="0"/>
              <a:t>Just Culture</a:t>
            </a:r>
            <a:r>
              <a:rPr lang="en-US" sz="1700" dirty="0"/>
              <a:t> promotes accountability, transparency, and learning from mistakes instead of punishing them. It focuses on understanding why errors happen rather than assigning blame. However, building this kind of culture isn’t easy.</a:t>
            </a:r>
          </a:p>
          <a:p>
            <a:pPr>
              <a:lnSpc>
                <a:spcPct val="90000"/>
              </a:lnSpc>
            </a:pPr>
            <a:r>
              <a:rPr lang="en-US" sz="1700" dirty="0"/>
              <a:t> Organizations often face resistance, fear, and structural barriers that prevent open communication and continuous learning.</a:t>
            </a:r>
          </a:p>
        </p:txBody>
      </p:sp>
      <p:pic>
        <p:nvPicPr>
          <p:cNvPr id="6" name="Content Placeholder 5" descr="Stones balancing on a wood">
            <a:extLst>
              <a:ext uri="{FF2B5EF4-FFF2-40B4-BE49-F238E27FC236}">
                <a16:creationId xmlns:a16="http://schemas.microsoft.com/office/drawing/2014/main" id="{956DD355-027D-6484-0820-6CED5FE9579E}"/>
              </a:ext>
            </a:extLst>
          </p:cNvPr>
          <p:cNvPicPr>
            <a:picLocks noGrp="1" noChangeAspect="1"/>
          </p:cNvPicPr>
          <p:nvPr>
            <p:ph sz="half" idx="2"/>
          </p:nvPr>
        </p:nvPicPr>
        <p:blipFill>
          <a:blip r:embed="rId2"/>
          <a:stretch>
            <a:fillRect/>
          </a:stretch>
        </p:blipFill>
        <p:spPr>
          <a:xfrm>
            <a:off x="4653447" y="1179893"/>
            <a:ext cx="6892560" cy="4152767"/>
          </a:xfrm>
          <a:prstGeom prst="rect">
            <a:avLst/>
          </a:prstGeom>
        </p:spPr>
      </p:pic>
      <p:sp>
        <p:nvSpPr>
          <p:cNvPr id="19" name="Rectangle 18">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186376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2" name="Straight Connector 2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81E2B4-BD85-5E54-7701-4C5559B6DE97}"/>
              </a:ext>
            </a:extLst>
          </p:cNvPr>
          <p:cNvSpPr>
            <a:spLocks noGrp="1"/>
          </p:cNvSpPr>
          <p:nvPr>
            <p:ph type="title"/>
          </p:nvPr>
        </p:nvSpPr>
        <p:spPr>
          <a:xfrm>
            <a:off x="5172074" y="286603"/>
            <a:ext cx="5983605" cy="1450757"/>
          </a:xfrm>
        </p:spPr>
        <p:txBody>
          <a:bodyPr vert="horz" lIns="91440" tIns="45720" rIns="91440" bIns="45720" rtlCol="0" anchor="b">
            <a:normAutofit/>
          </a:bodyPr>
          <a:lstStyle/>
          <a:p>
            <a:r>
              <a:rPr lang="en-US" sz="4800"/>
              <a:t>Organizational Barriers</a:t>
            </a:r>
          </a:p>
        </p:txBody>
      </p:sp>
      <p:pic>
        <p:nvPicPr>
          <p:cNvPr id="6" name="Content Placeholder 5" descr="Red ropes on a red surface">
            <a:extLst>
              <a:ext uri="{FF2B5EF4-FFF2-40B4-BE49-F238E27FC236}">
                <a16:creationId xmlns:a16="http://schemas.microsoft.com/office/drawing/2014/main" id="{6FA0880F-F019-7F55-E1C4-6282402CE0B5}"/>
              </a:ext>
            </a:extLst>
          </p:cNvPr>
          <p:cNvPicPr>
            <a:picLocks noGrp="1" noChangeAspect="1"/>
          </p:cNvPicPr>
          <p:nvPr>
            <p:ph sz="half" idx="2"/>
          </p:nvPr>
        </p:nvPicPr>
        <p:blipFill>
          <a:blip r:embed="rId2"/>
          <a:srcRect l="51028" r="6039"/>
          <a:stretch>
            <a:fillRect/>
          </a:stretch>
        </p:blipFill>
        <p:spPr>
          <a:xfrm>
            <a:off x="20" y="10"/>
            <a:ext cx="4580077" cy="6400784"/>
          </a:xfrm>
          <a:prstGeom prst="rect">
            <a:avLst/>
          </a:prstGeom>
        </p:spPr>
      </p:pic>
      <p:cxnSp>
        <p:nvCxnSpPr>
          <p:cNvPr id="24"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369BB38-E9FF-3D52-3242-C07847C5A0F3}"/>
              </a:ext>
            </a:extLst>
          </p:cNvPr>
          <p:cNvSpPr>
            <a:spLocks noGrp="1"/>
          </p:cNvSpPr>
          <p:nvPr>
            <p:ph sz="half" idx="1"/>
          </p:nvPr>
        </p:nvSpPr>
        <p:spPr>
          <a:xfrm>
            <a:off x="5172074" y="2108201"/>
            <a:ext cx="5983606" cy="3760891"/>
          </a:xfrm>
        </p:spPr>
        <p:txBody>
          <a:bodyPr vert="horz" lIns="0" tIns="45720" rIns="0" bIns="45720" rtlCol="0">
            <a:normAutofit/>
          </a:bodyPr>
          <a:lstStyle/>
          <a:p>
            <a:pPr>
              <a:lnSpc>
                <a:spcPct val="100000"/>
              </a:lnSpc>
              <a:buFont typeface="Arial" panose="020B0604020202020204" pitchFamily="34" charset="0"/>
              <a:buChar char="•"/>
            </a:pPr>
            <a:r>
              <a:rPr lang="en-US" dirty="0"/>
              <a:t>Fear of punishment discourages employees from reporting errors</a:t>
            </a:r>
          </a:p>
          <a:p>
            <a:pPr>
              <a:lnSpc>
                <a:spcPct val="100000"/>
              </a:lnSpc>
              <a:buFont typeface="Arial" panose="020B0604020202020204" pitchFamily="34" charset="0"/>
              <a:buChar char="•"/>
            </a:pPr>
            <a:r>
              <a:rPr lang="en-US" dirty="0"/>
              <a:t>Lack of psychological safety limits honest discussion about mistakes</a:t>
            </a:r>
          </a:p>
          <a:p>
            <a:pPr>
              <a:lnSpc>
                <a:spcPct val="100000"/>
              </a:lnSpc>
              <a:buFont typeface="Arial" panose="020B0604020202020204" pitchFamily="34" charset="0"/>
              <a:buChar char="•"/>
            </a:pPr>
            <a:r>
              <a:rPr lang="en-US" dirty="0"/>
              <a:t>Rigid hierarchies make it difficult for staff to question decisions or raise concerns</a:t>
            </a:r>
          </a:p>
          <a:p>
            <a:pPr>
              <a:lnSpc>
                <a:spcPct val="100000"/>
              </a:lnSpc>
              <a:buFont typeface="Arial" panose="020B0604020202020204" pitchFamily="34" charset="0"/>
              <a:buChar char="•"/>
            </a:pPr>
            <a:r>
              <a:rPr lang="en-US" dirty="0"/>
              <a:t>Inconsistent application of policies leads to mistrust and confusion</a:t>
            </a:r>
          </a:p>
          <a:p>
            <a:pPr>
              <a:lnSpc>
                <a:spcPct val="100000"/>
              </a:lnSpc>
            </a:pPr>
            <a:endParaRPr lang="en-US" dirty="0"/>
          </a:p>
        </p:txBody>
      </p:sp>
      <p:sp>
        <p:nvSpPr>
          <p:cNvPr id="25" name="Rectangle 24">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367703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55DDA32-F372-B812-6FD0-3B9A6471E9CF}"/>
              </a:ext>
            </a:extLst>
          </p:cNvPr>
          <p:cNvSpPr>
            <a:spLocks noGrp="1"/>
          </p:cNvSpPr>
          <p:nvPr>
            <p:ph type="title"/>
          </p:nvPr>
        </p:nvSpPr>
        <p:spPr>
          <a:xfrm>
            <a:off x="1097280" y="516835"/>
            <a:ext cx="5977937" cy="1666501"/>
          </a:xfrm>
        </p:spPr>
        <p:txBody>
          <a:bodyPr vert="horz" lIns="91440" tIns="45720" rIns="91440" bIns="45720" rtlCol="0" anchor="b">
            <a:normAutofit/>
          </a:bodyPr>
          <a:lstStyle/>
          <a:p>
            <a:r>
              <a:rPr lang="en-US" sz="4000">
                <a:solidFill>
                  <a:srgbClr val="FFFFFF"/>
                </a:solidFill>
              </a:rPr>
              <a:t>Leadership and Communication Challenges</a:t>
            </a:r>
          </a:p>
        </p:txBody>
      </p:sp>
      <p:cxnSp>
        <p:nvCxnSpPr>
          <p:cNvPr id="18" name="Straight Connector 17">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Rectangle 1">
            <a:extLst>
              <a:ext uri="{FF2B5EF4-FFF2-40B4-BE49-F238E27FC236}">
                <a16:creationId xmlns:a16="http://schemas.microsoft.com/office/drawing/2014/main" id="{4C88E937-49C2-2588-FE3B-71A81DB0C7A7}"/>
              </a:ext>
            </a:extLst>
          </p:cNvPr>
          <p:cNvSpPr>
            <a:spLocks noGrp="1" noChangeArrowheads="1"/>
          </p:cNvSpPr>
          <p:nvPr>
            <p:ph sz="half" idx="1"/>
          </p:nvPr>
        </p:nvSpPr>
        <p:spPr bwMode="auto">
          <a:xfrm>
            <a:off x="1097279" y="2546224"/>
            <a:ext cx="5977938" cy="33427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45720" rIns="0" bIns="45720" numCol="1" rtlCol="0" anchorCtr="0" compatLnSpc="1">
            <a:prstTxWarp prst="textNoShape">
              <a:avLst/>
            </a:prstTxWarp>
            <a:normAutofit/>
          </a:bodyPr>
          <a:lstStyle/>
          <a:p>
            <a:pPr fontAlgn="base">
              <a:lnSpc>
                <a:spcPct val="150000"/>
              </a:lnSpc>
              <a:spcBef>
                <a:spcPct val="0"/>
              </a:spcBef>
              <a:spcAft>
                <a:spcPts val="600"/>
              </a:spcAft>
              <a:buClrTx/>
              <a:buSzTx/>
              <a:buFont typeface="Calibri" panose="020F0502020204030204" pitchFamily="34" charset="0"/>
              <a:buChar char="•"/>
            </a:pPr>
            <a:r>
              <a:rPr kumimoji="0" lang="en-US" altLang="en-US" sz="1800" b="0" i="0" u="none" strike="noStrike" cap="none" normalizeH="0" baseline="0" dirty="0">
                <a:ln>
                  <a:noFill/>
                </a:ln>
                <a:solidFill>
                  <a:srgbClr val="FFFFFF"/>
                </a:solidFill>
                <a:effectLst/>
              </a:rPr>
              <a:t>Leaders may fail to model transparency or admit their own mistakes</a:t>
            </a:r>
          </a:p>
          <a:p>
            <a:pPr fontAlgn="base">
              <a:lnSpc>
                <a:spcPct val="150000"/>
              </a:lnSpc>
              <a:spcBef>
                <a:spcPct val="0"/>
              </a:spcBef>
              <a:spcAft>
                <a:spcPts val="600"/>
              </a:spcAft>
              <a:buClrTx/>
              <a:buSzTx/>
              <a:buFont typeface="Calibri" panose="020F0502020204030204" pitchFamily="34" charset="0"/>
              <a:buChar char="•"/>
            </a:pPr>
            <a:r>
              <a:rPr kumimoji="0" lang="en-US" altLang="en-US" sz="1800" b="0" i="0" u="none" strike="noStrike" cap="none" normalizeH="0" baseline="0" dirty="0">
                <a:ln>
                  <a:noFill/>
                </a:ln>
                <a:solidFill>
                  <a:srgbClr val="FFFFFF"/>
                </a:solidFill>
                <a:effectLst/>
              </a:rPr>
              <a:t>Poor communication prevents lessons learned from reaching all teams</a:t>
            </a:r>
          </a:p>
          <a:p>
            <a:pPr fontAlgn="base">
              <a:lnSpc>
                <a:spcPct val="150000"/>
              </a:lnSpc>
              <a:spcBef>
                <a:spcPct val="0"/>
              </a:spcBef>
              <a:spcAft>
                <a:spcPts val="600"/>
              </a:spcAft>
              <a:buClrTx/>
              <a:buSzTx/>
              <a:buFont typeface="Calibri" panose="020F0502020204030204" pitchFamily="34" charset="0"/>
              <a:buChar char="•"/>
            </a:pPr>
            <a:r>
              <a:rPr kumimoji="0" lang="en-US" altLang="en-US" sz="1800" b="0" i="0" u="none" strike="noStrike" cap="none" normalizeH="0" baseline="0" dirty="0">
                <a:ln>
                  <a:noFill/>
                </a:ln>
                <a:solidFill>
                  <a:srgbClr val="FFFFFF"/>
                </a:solidFill>
                <a:effectLst/>
              </a:rPr>
              <a:t>Limited feedback loops slow down improvement</a:t>
            </a:r>
          </a:p>
          <a:p>
            <a:pPr fontAlgn="base">
              <a:lnSpc>
                <a:spcPct val="150000"/>
              </a:lnSpc>
              <a:spcBef>
                <a:spcPct val="0"/>
              </a:spcBef>
              <a:spcAft>
                <a:spcPts val="600"/>
              </a:spcAft>
              <a:buClrTx/>
              <a:buSzTx/>
              <a:buFont typeface="Calibri" panose="020F0502020204030204" pitchFamily="34" charset="0"/>
              <a:buChar char="•"/>
            </a:pPr>
            <a:r>
              <a:rPr kumimoji="0" lang="en-US" altLang="en-US" sz="1800" b="0" i="0" u="none" strike="noStrike" cap="none" normalizeH="0" baseline="0" dirty="0">
                <a:ln>
                  <a:noFill/>
                </a:ln>
                <a:solidFill>
                  <a:srgbClr val="FFFFFF"/>
                </a:solidFill>
                <a:effectLst/>
              </a:rPr>
              <a:t>Overemphasis on performance metrics can overshadow learning and fairness</a:t>
            </a:r>
          </a:p>
        </p:txBody>
      </p:sp>
      <p:pic>
        <p:nvPicPr>
          <p:cNvPr id="7" name="Content Placeholder 6" descr="People in a video call">
            <a:extLst>
              <a:ext uri="{FF2B5EF4-FFF2-40B4-BE49-F238E27FC236}">
                <a16:creationId xmlns:a16="http://schemas.microsoft.com/office/drawing/2014/main" id="{DA24B0BA-588F-F9AA-1A66-5CB65723A64C}"/>
              </a:ext>
            </a:extLst>
          </p:cNvPr>
          <p:cNvPicPr>
            <a:picLocks noGrp="1" noChangeAspect="1"/>
          </p:cNvPicPr>
          <p:nvPr>
            <p:ph sz="half" idx="2"/>
          </p:nvPr>
        </p:nvPicPr>
        <p:blipFill>
          <a:blip r:embed="rId2"/>
          <a:srcRect l="15969" r="39452" b="-1"/>
          <a:stretch>
            <a:fillRect/>
          </a:stretch>
        </p:blipFill>
        <p:spPr>
          <a:xfrm>
            <a:off x="7611902" y="10"/>
            <a:ext cx="4580097" cy="6857990"/>
          </a:xfrm>
          <a:prstGeom prst="rect">
            <a:avLst/>
          </a:prstGeom>
        </p:spPr>
      </p:pic>
    </p:spTree>
    <p:extLst>
      <p:ext uri="{BB962C8B-B14F-4D97-AF65-F5344CB8AC3E}">
        <p14:creationId xmlns:p14="http://schemas.microsoft.com/office/powerpoint/2010/main" val="394693174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7" name="Straight Connector 1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A8BEB2-4FCB-948D-228C-84D16E01C468}"/>
              </a:ext>
            </a:extLst>
          </p:cNvPr>
          <p:cNvSpPr>
            <a:spLocks noGrp="1"/>
          </p:cNvSpPr>
          <p:nvPr>
            <p:ph type="title"/>
          </p:nvPr>
        </p:nvSpPr>
        <p:spPr>
          <a:xfrm>
            <a:off x="1406713" y="4371479"/>
            <a:ext cx="9477410" cy="957902"/>
          </a:xfrm>
        </p:spPr>
        <p:txBody>
          <a:bodyPr vert="horz" lIns="91440" tIns="45720" rIns="91440" bIns="45720" rtlCol="0" anchor="b">
            <a:normAutofit/>
          </a:bodyPr>
          <a:lstStyle/>
          <a:p>
            <a:r>
              <a:rPr lang="en-US" sz="3600" dirty="0">
                <a:solidFill>
                  <a:schemeClr val="tx1">
                    <a:lumMod val="85000"/>
                    <a:lumOff val="15000"/>
                  </a:schemeClr>
                </a:solidFill>
              </a:rPr>
              <a:t>Trust -&gt; Communication -&gt; Learning -&gt; Improvement</a:t>
            </a:r>
          </a:p>
        </p:txBody>
      </p:sp>
      <p:pic>
        <p:nvPicPr>
          <p:cNvPr id="9" name="Content Placeholder 8" descr="A diagram of a teamwork&#10;&#10;AI-generated content may be incorrect.">
            <a:extLst>
              <a:ext uri="{FF2B5EF4-FFF2-40B4-BE49-F238E27FC236}">
                <a16:creationId xmlns:a16="http://schemas.microsoft.com/office/drawing/2014/main" id="{5482A17B-C9DD-5AFE-3BEB-05CA61561BED}"/>
              </a:ext>
            </a:extLst>
          </p:cNvPr>
          <p:cNvPicPr>
            <a:picLocks noGrp="1" noChangeAspect="1"/>
          </p:cNvPicPr>
          <p:nvPr>
            <p:ph sz="half" idx="1"/>
          </p:nvPr>
        </p:nvPicPr>
        <p:blipFill>
          <a:blip r:embed="rId2">
            <a:extLst>
              <a:ext uri="{837473B0-CC2E-450A-ABE3-18F120FF3D39}">
                <a1611:picAttrSrcUrl xmlns:a1611="http://schemas.microsoft.com/office/drawing/2016/11/main" r:id="rId3"/>
              </a:ext>
            </a:extLst>
          </a:blip>
          <a:srcRect t="3038" r="2" b="26837"/>
          <a:stretch>
            <a:fillRect/>
          </a:stretch>
        </p:blipFill>
        <p:spPr>
          <a:xfrm>
            <a:off x="2868256" y="115963"/>
            <a:ext cx="6050281" cy="4242816"/>
          </a:xfrm>
          <a:prstGeom prst="rect">
            <a:avLst/>
          </a:prstGeom>
        </p:spPr>
      </p:pic>
      <p:cxnSp>
        <p:nvCxnSpPr>
          <p:cNvPr id="21" name="Straight Connector 20">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TextBox 6">
            <a:extLst>
              <a:ext uri="{FF2B5EF4-FFF2-40B4-BE49-F238E27FC236}">
                <a16:creationId xmlns:a16="http://schemas.microsoft.com/office/drawing/2014/main" id="{4A960308-BA44-6B83-1D33-C2AF79E5D198}"/>
              </a:ext>
            </a:extLst>
          </p:cNvPr>
          <p:cNvSpPr txBox="1"/>
          <p:nvPr/>
        </p:nvSpPr>
        <p:spPr>
          <a:xfrm>
            <a:off x="9671758" y="6870700"/>
            <a:ext cx="252024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scienceforwork.com/blog/virtual-teams-trust/">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10" name="TextBox 9">
            <a:extLst>
              <a:ext uri="{FF2B5EF4-FFF2-40B4-BE49-F238E27FC236}">
                <a16:creationId xmlns:a16="http://schemas.microsoft.com/office/drawing/2014/main" id="{DC2C6AEC-1362-C69B-E62B-824F4C0E0C53}"/>
              </a:ext>
            </a:extLst>
          </p:cNvPr>
          <p:cNvSpPr txBox="1"/>
          <p:nvPr/>
        </p:nvSpPr>
        <p:spPr>
          <a:xfrm>
            <a:off x="7138816" y="6870700"/>
            <a:ext cx="252024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scienceforwork.com/blog/virtual-teams-trust/">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Tree>
    <p:extLst>
      <p:ext uri="{BB962C8B-B14F-4D97-AF65-F5344CB8AC3E}">
        <p14:creationId xmlns:p14="http://schemas.microsoft.com/office/powerpoint/2010/main" val="2109925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Group of standing people looking at whiteboard on classroom wall, man wearing glasses holding whiteboard marker and writing">
            <a:extLst>
              <a:ext uri="{FF2B5EF4-FFF2-40B4-BE49-F238E27FC236}">
                <a16:creationId xmlns:a16="http://schemas.microsoft.com/office/drawing/2014/main" id="{A93D43BF-A187-FE00-790C-5DFDDA28C122}"/>
              </a:ext>
            </a:extLst>
          </p:cNvPr>
          <p:cNvPicPr>
            <a:picLocks noGrp="1" noChangeAspect="1"/>
          </p:cNvPicPr>
          <p:nvPr>
            <p:ph sz="half" idx="2"/>
          </p:nvPr>
        </p:nvPicPr>
        <p:blipFill>
          <a:blip r:embed="rId2">
            <a:alphaModFix amt="35000"/>
          </a:blip>
          <a:srcRect t="15730"/>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7A40A18F-EE50-79B1-888D-2D803DE20405}"/>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sz="4800" dirty="0"/>
              <a:t>Lessons Learned and Conclusion</a:t>
            </a:r>
          </a:p>
        </p:txBody>
      </p:sp>
      <p:cxnSp>
        <p:nvCxnSpPr>
          <p:cNvPr id="17" name="Straight Connector 16">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73434A8-21E0-7002-533F-14C99E7C441B}"/>
              </a:ext>
            </a:extLst>
          </p:cNvPr>
          <p:cNvSpPr>
            <a:spLocks noGrp="1"/>
          </p:cNvSpPr>
          <p:nvPr>
            <p:ph sz="half" idx="1"/>
          </p:nvPr>
        </p:nvSpPr>
        <p:spPr>
          <a:xfrm>
            <a:off x="1097280" y="2108201"/>
            <a:ext cx="10058400" cy="3760891"/>
          </a:xfrm>
        </p:spPr>
        <p:txBody>
          <a:bodyPr vert="horz" lIns="0" tIns="45720" rIns="0" bIns="45720" rtlCol="0">
            <a:normAutofit/>
          </a:bodyPr>
          <a:lstStyle/>
          <a:p>
            <a:pPr>
              <a:lnSpc>
                <a:spcPct val="100000"/>
              </a:lnSpc>
            </a:pPr>
            <a:r>
              <a:rPr lang="en-US" sz="2800" dirty="0"/>
              <a:t>Building a Just Culture takes time, leadership commitment, and trust. I believe organizations succeed when they replace fear with curiosity and accountability with understanding. The real challenge is consistency, turning the idea of fairness into daily practice. When people feel safe to speak up, they learn faster, collaborate better, and strengthen the organization as a whole.</a:t>
            </a:r>
          </a:p>
        </p:txBody>
      </p:sp>
      <p:sp>
        <p:nvSpPr>
          <p:cNvPr id="19" name="Rectangle 18">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3860432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8406AF1-5863-C978-EB06-E71D2C9B67D6}"/>
              </a:ext>
            </a:extLst>
          </p:cNvPr>
          <p:cNvSpPr>
            <a:spLocks noGrp="1"/>
          </p:cNvSpPr>
          <p:nvPr>
            <p:ph type="title"/>
          </p:nvPr>
        </p:nvSpPr>
        <p:spPr>
          <a:xfrm>
            <a:off x="643467" y="516835"/>
            <a:ext cx="3448259" cy="1666501"/>
          </a:xfrm>
        </p:spPr>
        <p:txBody>
          <a:bodyPr vert="horz" lIns="91440" tIns="45720" rIns="91440" bIns="45720" rtlCol="0" anchor="b">
            <a:normAutofit/>
          </a:bodyPr>
          <a:lstStyle/>
          <a:p>
            <a:r>
              <a:rPr lang="en-US" sz="4000">
                <a:solidFill>
                  <a:srgbClr val="FFFFFF"/>
                </a:solidFill>
              </a:rPr>
              <a:t>References</a:t>
            </a:r>
          </a:p>
        </p:txBody>
      </p:sp>
      <p:cxnSp>
        <p:nvCxnSpPr>
          <p:cNvPr id="19" name="Straight Connector 18">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Rectangle 2">
            <a:extLst>
              <a:ext uri="{FF2B5EF4-FFF2-40B4-BE49-F238E27FC236}">
                <a16:creationId xmlns:a16="http://schemas.microsoft.com/office/drawing/2014/main" id="{3EFE9D35-0A62-F817-E5EC-4B9BBB3842AF}"/>
              </a:ext>
            </a:extLst>
          </p:cNvPr>
          <p:cNvSpPr>
            <a:spLocks noGrp="1" noChangeArrowheads="1"/>
          </p:cNvSpPr>
          <p:nvPr>
            <p:ph sz="half" idx="1"/>
          </p:nvPr>
        </p:nvSpPr>
        <p:spPr bwMode="auto">
          <a:xfrm>
            <a:off x="643467" y="2546224"/>
            <a:ext cx="3448259" cy="33427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45720" rIns="0" bIns="45720" numCol="1" rtlCol="0" anchorCtr="0" compatLnSpc="1">
            <a:prstTxWarp prst="textNoShape">
              <a:avLst/>
            </a:prstTxWarp>
            <a:normAutofit/>
          </a:bodyPr>
          <a:lstStyle/>
          <a:p>
            <a:pPr fontAlgn="base">
              <a:lnSpc>
                <a:spcPct val="90000"/>
              </a:lnSpc>
              <a:spcBef>
                <a:spcPct val="0"/>
              </a:spcBef>
              <a:spcAft>
                <a:spcPts val="600"/>
              </a:spcAft>
              <a:buClrTx/>
              <a:buSzTx/>
              <a:buFont typeface="Arial" panose="020B0604020202020204" pitchFamily="34" charset="0"/>
              <a:buChar char="•"/>
            </a:pPr>
            <a:r>
              <a:rPr kumimoji="0" lang="en-US" altLang="en-US" sz="1700" b="0" i="0" u="none" strike="noStrike" cap="none" normalizeH="0" baseline="0" dirty="0">
                <a:ln>
                  <a:noFill/>
                </a:ln>
                <a:solidFill>
                  <a:srgbClr val="FFFFFF"/>
                </a:solidFill>
                <a:effectLst/>
              </a:rPr>
              <a:t>Ingram, C. (2023, July 25). </a:t>
            </a:r>
            <a:r>
              <a:rPr kumimoji="0" lang="en-US" altLang="en-US" sz="1700" b="0" i="1" u="none" strike="noStrike" cap="none" normalizeH="0" baseline="0" dirty="0">
                <a:ln>
                  <a:noFill/>
                </a:ln>
                <a:solidFill>
                  <a:srgbClr val="FFFFFF"/>
                </a:solidFill>
                <a:effectLst/>
              </a:rPr>
              <a:t>Breaking down barriers to </a:t>
            </a:r>
            <a:r>
              <a:rPr kumimoji="0" lang="en-US" altLang="en-US" sz="1700" b="0" i="1" u="none" strike="noStrike" cap="none" normalizeH="0" baseline="0" dirty="0" err="1">
                <a:ln>
                  <a:noFill/>
                </a:ln>
                <a:solidFill>
                  <a:srgbClr val="FFFFFF"/>
                </a:solidFill>
                <a:effectLst/>
              </a:rPr>
              <a:t>realising</a:t>
            </a:r>
            <a:r>
              <a:rPr kumimoji="0" lang="en-US" altLang="en-US" sz="1700" b="0" i="1" u="none" strike="noStrike" cap="none" normalizeH="0" baseline="0" dirty="0">
                <a:ln>
                  <a:noFill/>
                </a:ln>
                <a:solidFill>
                  <a:srgbClr val="FFFFFF"/>
                </a:solidFill>
                <a:effectLst/>
              </a:rPr>
              <a:t> a just culture.</a:t>
            </a:r>
            <a:r>
              <a:rPr kumimoji="0" lang="en-US" altLang="en-US" sz="1700" b="0" i="0" u="none" strike="noStrike" cap="none" normalizeH="0" baseline="0" dirty="0">
                <a:ln>
                  <a:noFill/>
                </a:ln>
                <a:solidFill>
                  <a:srgbClr val="FFFFFF"/>
                </a:solidFill>
                <a:effectLst/>
              </a:rPr>
              <a:t> LinkedIn. </a:t>
            </a:r>
            <a:r>
              <a:rPr kumimoji="0" lang="en-US" altLang="en-US" sz="1700" b="0" i="0" u="none" strike="noStrike" cap="none" normalizeH="0" baseline="0" dirty="0">
                <a:ln>
                  <a:noFill/>
                </a:ln>
                <a:solidFill>
                  <a:srgbClr val="FFFFFF"/>
                </a:solidFill>
                <a:effectLst/>
                <a:hlinkClick r:id="rId2"/>
              </a:rPr>
              <a:t>https://www.linkedin.com/pulse/breaking-down-barriers-realising-just-culture-chris-ingram/</a:t>
            </a:r>
            <a:endParaRPr kumimoji="0" lang="en-US" altLang="en-US" sz="1700" b="0" i="0" u="none" strike="noStrike" cap="none" normalizeH="0" baseline="0" dirty="0">
              <a:ln>
                <a:noFill/>
              </a:ln>
              <a:solidFill>
                <a:srgbClr val="FFFFFF"/>
              </a:solidFill>
              <a:effectLst/>
            </a:endParaRPr>
          </a:p>
          <a:p>
            <a:pPr fontAlgn="base">
              <a:lnSpc>
                <a:spcPct val="90000"/>
              </a:lnSpc>
              <a:spcBef>
                <a:spcPct val="0"/>
              </a:spcBef>
              <a:spcAft>
                <a:spcPts val="600"/>
              </a:spcAft>
              <a:buClrTx/>
              <a:buSzTx/>
              <a:buFont typeface="Arial" panose="020B0604020202020204" pitchFamily="34" charset="0"/>
              <a:buChar char="•"/>
            </a:pPr>
            <a:r>
              <a:rPr kumimoji="0" lang="en-US" altLang="en-US" sz="1700" b="0" i="0" u="none" strike="noStrike" cap="none" normalizeH="0" baseline="0" dirty="0">
                <a:ln>
                  <a:noFill/>
                </a:ln>
                <a:solidFill>
                  <a:srgbClr val="FFFFFF"/>
                </a:solidFill>
                <a:effectLst/>
              </a:rPr>
              <a:t>Gaur, P. S., &amp; </a:t>
            </a:r>
            <a:r>
              <a:rPr kumimoji="0" lang="en-US" altLang="en-US" sz="1700" b="0" i="0" u="none" strike="noStrike" cap="none" normalizeH="0" baseline="0" dirty="0" err="1">
                <a:ln>
                  <a:noFill/>
                </a:ln>
                <a:solidFill>
                  <a:srgbClr val="FFFFFF"/>
                </a:solidFill>
                <a:effectLst/>
              </a:rPr>
              <a:t>Keshri</a:t>
            </a:r>
            <a:r>
              <a:rPr kumimoji="0" lang="en-US" altLang="en-US" sz="1700" b="0" i="0" u="none" strike="noStrike" cap="none" normalizeH="0" baseline="0" dirty="0">
                <a:ln>
                  <a:noFill/>
                </a:ln>
                <a:solidFill>
                  <a:srgbClr val="FFFFFF"/>
                </a:solidFill>
                <a:effectLst/>
              </a:rPr>
              <a:t>, R. (2023). </a:t>
            </a:r>
            <a:r>
              <a:rPr kumimoji="0" lang="en-US" altLang="en-US" sz="1700" b="0" i="1" u="none" strike="noStrike" cap="none" normalizeH="0" baseline="0" dirty="0">
                <a:ln>
                  <a:noFill/>
                </a:ln>
                <a:solidFill>
                  <a:srgbClr val="FFFFFF"/>
                </a:solidFill>
                <a:effectLst/>
              </a:rPr>
              <a:t>Building a just culture in healthcare organizations: Challenges and solutions.</a:t>
            </a:r>
            <a:r>
              <a:rPr kumimoji="0" lang="en-US" altLang="en-US" sz="1700" b="0" i="0" u="none" strike="noStrike" cap="none" normalizeH="0" baseline="0" dirty="0">
                <a:ln>
                  <a:noFill/>
                </a:ln>
                <a:solidFill>
                  <a:srgbClr val="FFFFFF"/>
                </a:solidFill>
                <a:effectLst/>
              </a:rPr>
              <a:t> </a:t>
            </a:r>
            <a:r>
              <a:rPr kumimoji="0" lang="en-US" altLang="en-US" sz="1700" b="0" i="1" u="none" strike="noStrike" cap="none" normalizeH="0" baseline="0" dirty="0">
                <a:ln>
                  <a:noFill/>
                </a:ln>
                <a:solidFill>
                  <a:srgbClr val="FFFFFF"/>
                </a:solidFill>
                <a:effectLst/>
              </a:rPr>
              <a:t>Indian Journal of Psychiatry</a:t>
            </a:r>
            <a:r>
              <a:rPr kumimoji="0" lang="en-US" altLang="en-US" sz="1700" b="0" i="0" u="none" strike="noStrike" cap="none" normalizeH="0" baseline="0" dirty="0">
                <a:ln>
                  <a:noFill/>
                </a:ln>
                <a:solidFill>
                  <a:srgbClr val="FFFFFF"/>
                </a:solidFill>
                <a:effectLst/>
              </a:rPr>
              <a:t>, 65(Suppl 2), S199–S205. </a:t>
            </a:r>
            <a:r>
              <a:rPr kumimoji="0" lang="en-US" altLang="en-US" sz="1700" b="0" i="0" u="none" strike="noStrike" cap="none" normalizeH="0" baseline="0" dirty="0">
                <a:ln>
                  <a:noFill/>
                </a:ln>
                <a:solidFill>
                  <a:srgbClr val="FFFFFF"/>
                </a:solidFill>
                <a:effectLst/>
                <a:hlinkClick r:id="rId3"/>
              </a:rPr>
              <a:t>https://pmc.ncbi.nlm.nih.gov/articles/PMC10186448/</a:t>
            </a:r>
            <a:endParaRPr kumimoji="0" lang="en-US" altLang="en-US" sz="1700" b="0" i="0" u="none" strike="noStrike" cap="none" normalizeH="0" baseline="0" dirty="0">
              <a:ln>
                <a:noFill/>
              </a:ln>
              <a:solidFill>
                <a:srgbClr val="FFFFFF"/>
              </a:solidFill>
              <a:effectLst/>
            </a:endParaRPr>
          </a:p>
        </p:txBody>
      </p:sp>
      <p:pic>
        <p:nvPicPr>
          <p:cNvPr id="8" name="Content Placeholder 7" descr="'The End' typed on a typewriter">
            <a:extLst>
              <a:ext uri="{FF2B5EF4-FFF2-40B4-BE49-F238E27FC236}">
                <a16:creationId xmlns:a16="http://schemas.microsoft.com/office/drawing/2014/main" id="{0AA36245-1158-E144-8617-ECF548D2B510}"/>
              </a:ext>
            </a:extLst>
          </p:cNvPr>
          <p:cNvPicPr>
            <a:picLocks noGrp="1" noChangeAspect="1"/>
          </p:cNvPicPr>
          <p:nvPr>
            <p:ph sz="half" idx="2"/>
          </p:nvPr>
        </p:nvPicPr>
        <p:blipFill>
          <a:blip r:embed="rId4"/>
          <a:srcRect l="12833" r="14076"/>
          <a:stretch>
            <a:fillRect/>
          </a:stretch>
        </p:blipFill>
        <p:spPr>
          <a:xfrm>
            <a:off x="4654296" y="10"/>
            <a:ext cx="7537703" cy="6857990"/>
          </a:xfrm>
          <a:prstGeom prst="rect">
            <a:avLst/>
          </a:prstGeom>
        </p:spPr>
      </p:pic>
    </p:spTree>
    <p:extLst>
      <p:ext uri="{BB962C8B-B14F-4D97-AF65-F5344CB8AC3E}">
        <p14:creationId xmlns:p14="http://schemas.microsoft.com/office/powerpoint/2010/main" val="372730460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Color swatch</Template>
  <TotalTime>16</TotalTime>
  <Words>363</Words>
  <Application>Microsoft Office PowerPoint</Application>
  <PresentationFormat>Widescreen</PresentationFormat>
  <Paragraphs>32</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Georgia Pro Cond Light</vt:lpstr>
      <vt:lpstr>Speak Pro</vt:lpstr>
      <vt:lpstr>RetrospectVTI</vt:lpstr>
      <vt:lpstr>Creating a Just, Learning Culture.</vt:lpstr>
      <vt:lpstr>Agenda</vt:lpstr>
      <vt:lpstr>Introduction to Just Culture</vt:lpstr>
      <vt:lpstr>Organizational Barriers</vt:lpstr>
      <vt:lpstr>Leadership and Communication Challenges</vt:lpstr>
      <vt:lpstr>Trust -&gt; Communication -&gt; Learning -&gt; Improvement</vt:lpstr>
      <vt:lpstr>Lessons Learned and 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Stiles</dc:creator>
  <cp:lastModifiedBy>Andrew Stiles</cp:lastModifiedBy>
  <cp:revision>1</cp:revision>
  <dcterms:created xsi:type="dcterms:W3CDTF">2025-10-13T03:58:22Z</dcterms:created>
  <dcterms:modified xsi:type="dcterms:W3CDTF">2025-10-13T04:15:03Z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